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9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0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4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5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548640"/>
            <a:ext cx="4114800" cy="347472"/>
          </a:xfrm>
          <a:prstGeom prst="roundRect">
            <a:avLst/>
          </a:prstGeom>
          <a:solidFill>
            <a:srgbClr val="E0F2FE"/>
          </a:solidFill>
          <a:ln w="1905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284C7"/>
                </a:solidFill>
              </a:defRPr>
            </a:pPr>
            <a:r>
              <a:t>★  DIE UNIVERSELLE ALL-IN-ONE KI-KARRIERESUITE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051560"/>
            <a:ext cx="5486400" cy="1645920"/>
          </a:xfrm>
          <a:prstGeom prst="rect">
            <a:avLst/>
          </a:prstGeom>
          <a:noFill/>
        </p:spPr>
        <p:txBody>
          <a:bodyPr wrap="square" tIns="0" lIns="0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Segoe UI"/>
              </a:defRPr>
            </a:pPr>
            <a:r>
              <a:t>FaStep – Deine Bewerbung.</a:t>
            </a:r>
          </a:p>
          <a:p>
            <a:pPr>
              <a:defRPr sz="2800" b="1">
                <a:solidFill>
                  <a:srgbClr val="0284C7"/>
                </a:solidFill>
                <a:latin typeface="Segoe UI"/>
              </a:defRPr>
            </a:pPr>
            <a:r>
              <a:t>Auf den Punkt gebracht.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743200"/>
            <a:ext cx="5486400" cy="73152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defRPr sz="1200">
                <a:solidFill>
                  <a:srgbClr val="334155"/>
                </a:solidFill>
                <a:latin typeface="Segoe UI"/>
              </a:defRPr>
            </a:pPr>
            <a:r>
              <a:t>Vom leeren Blatt zum perfekten, maßgeschneiderten Bewerbungsdossier – mit KI-Studio, ATS-Audit, STAR-Coach und Fristen-Radar für alle Berufe.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657600"/>
            <a:ext cx="548640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04672" y="3767328"/>
            <a:ext cx="54864" cy="53035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60120" y="3785616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3730752"/>
            <a:ext cx="4754880" cy="603504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DIN 5008 Anschreiben &amp; Lebenslauf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Perfekte deutsche Formatnorm, 5 Tonalitäten &amp; modernste Designs.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498848"/>
            <a:ext cx="548640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04672" y="4608576"/>
            <a:ext cx="54864" cy="530352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60120" y="4626864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4572000"/>
            <a:ext cx="4754880" cy="603504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Echtzeit ATS Match-Score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Wissenschaftlicher Keyword-Audit für maximale Einladungsquoten.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5340096"/>
            <a:ext cx="548640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04672" y="5449824"/>
            <a:ext cx="54864" cy="530352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60120" y="5468112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312" y="5413248"/>
            <a:ext cx="4754880" cy="603504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100% Kostenlos &amp; Ohne Barrieren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Direkt im Browser starten – keine Abo-Fallen, kein Datenverkauf.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0" y="822960"/>
            <a:ext cx="4873752" cy="53035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slide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0" y="960120"/>
            <a:ext cx="4599432" cy="50292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1 von 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FFE4E6"/>
          </a:solidFill>
          <a:ln w="1524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E11D48"/>
                </a:solidFill>
                <a:latin typeface="Segoe UI"/>
              </a:defRPr>
            </a:pPr>
            <a:r>
              <a:t>★  ARBEITSMARKT-ANALYSE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Die Herausforderung: Frust &amp; Hürden im Bewerbungsprozess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Traditionelle Bewerbungen sind zeitintensiv, fehleranfällig und scheitern oft an automatisierten Filtern.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FFE4E6"/>
          </a:solidFill>
          <a:ln w="127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E11D48"/>
                </a:solidFill>
              </a:defRPr>
            </a:pPr>
            <a: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Schreibblockaden &amp; Unsicherheit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Stundenlanges Grübeln über die perfekte Formulierung und Einleitung kostet Zeit und Nerven.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Fehlende DIN 5008 Kenntnisse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Verrutschte Absätze, fehlerhafte Ränder und falsche Zeilenabstände wirken unprofessionell.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FFE4E6"/>
          </a:solidFill>
          <a:ln w="127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E11D48"/>
                </a:solidFill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Bis zu 75% ATS-Ablehnungsquote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Bewerbermanagementsysteme sortieren Profile automatisch aus, wenn Kernkompetenzen fehlen.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Unvollständige Unterlagen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Vergessene Zeugnisse, fehlende Handouts und unstrukturierte Dokumentenstapel verringern Chancen.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2 von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D1FAE5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10B981"/>
                </a:solidFill>
                <a:latin typeface="Segoe UI"/>
              </a:defRPr>
            </a:pPr>
            <a:r>
              <a:t>★  PLATTFORM-ÜBERBLICK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Die Lösung: FaStep – Die ganzheitliche Karrieresuite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FaStep bündelt alle Erfolgsfaktoren für moderne Bewerbungen in einer einzigen, harmonischen Plattform.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Säule 1: DIN 5008 Dokumenten-Studio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Anschreiben, Lebenslauf und Deckblatt exakt nach Norm – in Sekunden erstellt mit Mistral KI.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Säule 2: ATS Match-Score &amp; Keyword-Audit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Transparente Analyse der Übereinstimmung mit der Stellenanzeige für maximale Einladungschancen.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Säule 3: STAR Interview-Coach &amp; Bullet-Tuner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Gezieltes Frage-Antwort-Coaching und Schärfung der Tätigkeitsbeschreibungen mit Aktionsverben.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Säule 4: Karriere-Tools &amp; Fristen-Radar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Bewerbungs-Kanban, Messe-Flyer, Visitenkarten und lückenlose Mappenverwaltung.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3 von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E0F2FE"/>
          </a:solidFill>
          <a:ln w="1524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284C7"/>
                </a:solidFill>
                <a:latin typeface="Segoe UI"/>
              </a:defRPr>
            </a:pPr>
            <a:r>
              <a:t>★  ZIELGRUPPEN &amp; MEHRWERT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Maßgeschneidert für jeden Nutzertyp &amp; Werdegang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Ganz gleich aus welchem Berufsfeld du kommst: FaStep passt sich deinen individuellen Stärken flexibel an.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Berufseinsteiger &amp; Absolventen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Klare Leitfäden und Beispieldaten nehmen die Angst vor der ersten professionellen Bewerbung.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Handwerk, Pflege &amp; Gastronomie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Schnelle Erfassung ohne zeitraubendes Formatieren – in Minuten zu vorzeigbaren Unterlagen.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Quereinsteiger &amp; Umorientierer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Gezieltes Hervorheben von Transfer-Skills und Soft-Skills für den gelungenen Neustart.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Fach- &amp; Führungskräfte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Entscheider-Handouts, strategische Leave-Behinds und Executive-Layouts für anspruchsvolle Positionen.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4 von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FEF3C7"/>
          </a:solidFill>
          <a:ln w="1524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D97706"/>
                </a:solidFill>
                <a:latin typeface="Segoe UI"/>
              </a:defRPr>
            </a:pPr>
            <a:r>
              <a:t>★  ASSISTENTEN-PROZESS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Der FaStep Workflow: In 6 logischen Schritten zum Ziel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Ein intuitiver roter Faden leitet dich schrittweise von deinen Basisdaten bis zur perfekten Bewerbung.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Schritt 1 &amp; 2: Profil &amp; Werdegang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Persönliche Daten, Foto-Crop, Signatur, Zertifikate und berufliche Stationen einmalig erfassen.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Schritt 3 &amp; 4: Zielstelle &amp; Designlinie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Stellenanzeige hinterlegen und Wunsch-Layout (Modern, Klassisch, Creative, Executive) wählen.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Schritt 5: KI-Studio &amp; ATS-Audit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DIN 5008 Anschreiben in 5 Tonalitäten generieren und Match-Score in Echtzeit optimieren.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Schritt 6: Mappe, Interview &amp; Kanban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Vollständige PDF- &amp; ZIP-Mappe exportieren, STAR-Training starten und Prozesse verwalten.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5 von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E0F2FE"/>
          </a:solidFill>
          <a:ln w="1524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284C7"/>
                </a:solidFill>
                <a:latin typeface="Segoe UI"/>
              </a:defRPr>
            </a:pPr>
            <a:r>
              <a:t>★  SCHRITT 1 &amp;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Schritt 1 &amp; 2: Dein Profil, Werdegang &amp; Qualifikationen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Deine Daten werden einmalig hinterlegt, lokal gesichert und fließen automatisch in alle Dokumente ein.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Kontaktdaten, Passfoto &amp; Signatur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Kreisrunder Foto-Zuschnitt, echte handschriftliche Unterschrift und vollständige Adressdaten.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Qualifikationen, Zeugnisse &amp; Zertifikate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PDF-Dokumente und Zeugnis-Scans hochladen, direkt in FaStep prüfen und im Dossier bündeln.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Werdegang &amp; Ausbildung lückenlos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Stationen flexibel anlegen, per Klick verschieben und mit Erfolgen und Kernaufgaben anreichern.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Geheimer KI-Notizblock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Interne Stärken und Notizen dienen rein als Kontext für die KI – erscheinen niemals im fertigen PDF!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6 von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D1FAE5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10B981"/>
                </a:solidFill>
                <a:latin typeface="Segoe UI"/>
              </a:defRPr>
            </a:pPr>
            <a:r>
              <a:t>★  SCHRITT 3 &amp;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Schritt 3 &amp; 4: Zielstelle erfassen &amp; Designlinie wählen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Verknüpfe dein Profil mit der konkreten Ausschreibung und wähle die optische Linie, die zu dir passt.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Zielstelle &amp; Ansprechpartner erfassen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Jobtitel, Unternehmen und Stellenausschreibung einfügen – dient als Basis für Anschreiben und ATS.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Fünf professionelle Layoutlinien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Modern Business, Klassisch DIN 5008, Minimalist ATS-First, Creative Timeline oder Executive.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Farbpaletten &amp; QR-Code Anruf-Button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Individuelle Akzentfarben wählen; optionaler Scan-to-Call QR-Code für direkten Personaler-Anruf.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📎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Automatisches Anlagenverzeichnis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Alle hochgeladenen Zertifikate und Zeugnisse werden normgerecht im Anschreiben referenziert.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7 von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EDE9FE"/>
          </a:solidFill>
          <a:ln w="1524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7C3AED"/>
                </a:solidFill>
                <a:latin typeface="Segoe UI"/>
              </a:defRPr>
            </a:pPr>
            <a:r>
              <a:t>★  SCHRITT 5 (KI-STUDIO)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Schritt 5: Das KI-Studio für perfekte Anschreiben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Generiere mit Mistral AI maßgeschneiderte, überzeugende Anschreiben – absolut normgerecht nach DIN 5008.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Fünf wählbare Tonalitäten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Selbstbewusst, Professionell, Motiviert, Storytelling oder Modern – perfekt passend zur Unternehmenskultur.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DIN 5008 Normtreue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Exakte Ränder, Zeilenabstände, Betreffzeile, Anrede und handschriftliche Signatur für höchste Seriösität.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Freie Nachbearbeitung &amp; Schnellbausteine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Jeder Absatz kann im integrierten Editor sofort angepasst oder per KI umformuliert werden.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E-Mail Pitch &amp; Bewerberportal-Text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Zusätzlicher unformatierter Text für schnelles Copy &amp; Paste in Online-Formulare und E-Mails.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8 von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D1FAE5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10B981"/>
                </a:solidFill>
                <a:latin typeface="Segoe UI"/>
              </a:defRPr>
            </a:pPr>
            <a:r>
              <a:t>★  SCHRITT 5 (ATS-CHECK)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Schritt 5: ATS Match-Score &amp; Keyword-Audit in Echtzeit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Maximiere deine Erfolgschancen durch datengestützte Optimierung für Mensch und Maschine.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📊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Echtzeit-Scoring (0 bis 100%)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Erfahre vor dem Absenden, wie Bewerbermanagementsysteme dein Profil im Vergleich zur Stelle bewerten.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Keyword-Audit &amp; Abgleich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Grün markierte Treffer zeigen abgedeckte Hard-Skills; Gelbe Badges weisen auf ungenutzte Chancen hin.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Wissenschaftliche Eignungsanalyse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Fundiertes Feedback zu Passgenauigkeit, Entwicklungspotenzialen und konkreten Optimierungsvorschlägen.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1-Klick Skill-Übernahme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Fehlende Schlüsselbegriffe direkt mit einem Klick in dein Profil und Anschreiben integrieren.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9 von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FEF3C7"/>
          </a:solidFill>
          <a:ln w="1524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D97706"/>
                </a:solidFill>
                <a:latin typeface="Segoe UI"/>
              </a:defRPr>
            </a:pPr>
            <a:r>
              <a:t>★  SCHRITT 6 (DOSSIER)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Schritt 6: Die vollständige Bewerbungsmappe (All-in-One)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Führe alle Einzeldokumente zu einem harmonischen, druckfertigen Gesamtkunstwerk zusammen.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Repräsentatives Deckblatt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Eleganter erster Eindruck mit großem Porträtfoto, Zieldaten und übersichtlichem Inhaltsverzeichnis.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DIN 5008 Anschreiben &amp; Lebenslauf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Perfekt ausbalanciert, typografisch einheitlich und lückenlos auf den Punkt gebracht.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Zertifikate &amp; Zeugnisse integriert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Alle hochgeladenen Qualifikationsnachweise vollständig im Dossier und ZIP-Paket enthalten.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1-Klick ZIP-Bewerbungspaket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Gesamte Bewerbungsmappe inklusive Offline-Druckansichten und Dossier-Übersichtstext herunterladen.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10 von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E0F2FE"/>
          </a:solidFill>
          <a:ln w="1524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284C7"/>
                </a:solidFill>
                <a:latin typeface="Segoe UI"/>
              </a:defRPr>
            </a:pPr>
            <a:r>
              <a:t>★  SCHRITT 6 (NETWORKING)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Schritt 6: Innovative Karriere-Tools – Flyer &amp; Visitenkarten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Hebe dich von anderen Bewerbern ab – mit physischen Karrieretools für Messen und Vor-Ort-Gespräche.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DIN A5 Messe- &amp; Job-Flyer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Kompaktes 1-Seiten-Kurzprofil für Karrieremessen, Job-Speed-Dating und spontanes Networking.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10 beidseitige Bewerber-Visitenkarten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Druckfertiger DIN A4 Duplex-Druckbogen (85x55 mm) mit Schnittmarken für den perfekten Handout-Effekt.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Direkter QR-Code Link zum Portfolio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Personaler scannen deine Karte und landen direkt in deinem Profil, Lebenslauf oder Online-Portfolio.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Professioneller Leave-Behind Effekt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Hinterlasse bei Interviewern und Recruitern einen bleibenden, modernen Eindruck.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11 von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EDE9FE"/>
          </a:solidFill>
          <a:ln w="1524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7C3AED"/>
                </a:solidFill>
                <a:latin typeface="Segoe UI"/>
              </a:defRPr>
            </a:pPr>
            <a:r>
              <a:t>★  SCHRITT 6 (COACHING)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Schritt 6: STAR Interview-Coach &amp; Bullet-Tuner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Gehe optimal vorbereitet und selbstsicher in jedes Vorstellungsgespräch.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Interaktiver STAR Interview-Coach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Simuliere 5 anspruchsvolle Fachfragen, abgestimmt auf deine konkrete Wunsch-Position.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Strukturierte STAR-Methodik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Lerne Situation, Task, Action und Result überzeugend und strukturiert auf den Punkt zu bringen.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KI-Bullet-Tuner für den Lebenslauf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Verwandle passive Tätigkeitsbeschreibungen in messbare Erfolge mit kraftvollen Aktionsverben.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Praktischer Bewerber-Spickzettel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Drucke dir deinen persönlichen Pocket-Guide für das Gespräch mit Elevator Pitch und Rückfragen aus.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12 von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FEF3C7"/>
          </a:solidFill>
          <a:ln w="1524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D97706"/>
                </a:solidFill>
                <a:latin typeface="Segoe UI"/>
              </a:defRPr>
            </a:pPr>
            <a:r>
              <a:t>★  SCHRITT 6 (KANBAN &amp; RADAR)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Schritt 6: Bewerbungs-Kanban &amp; Fristen-Radar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Behalte den Überblick über alle offenen Prozesse, Fristen und anstehenden Gespräche.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Visuelle Kanban-Karriere-Pipeline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Verwalte Bewerbungen nach Status: Entwurf, Gesendet, Rückmeldung, Interview und Angebot.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Automatischer Fristen-Radar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14-Tage Nachfass-Erinnerung warnt dich rechtzeitig vor überfälligen Rückmeldungen.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1-Klick Nachfass-E-Mail Generator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Erzeuge bei Verzögerungen sofort die passende, höfliche Nachfass-E-Mail per Klick.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Lokales Tracking &amp; Datenschutz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Alle Bewerbungsdaten bleiben privat auf deinem Gerät gespeichert – kein Datenverlust.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13 von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D1FAE5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10B981"/>
                </a:solidFill>
                <a:latin typeface="Segoe UI"/>
              </a:defRPr>
            </a:pPr>
            <a:r>
              <a:t>★  TECHNOLOGIE &amp; SICHERHEIT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Datenschutz, Sicherheit &amp; Moderne Cloud-Technologie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Höchste Sicherheitsstandards und maximale Privatsphäre für deine persönlichen Karrieredaten.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833872" y="1645920"/>
            <a:ext cx="54864" cy="820674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89320" y="1664208"/>
            <a:ext cx="292608" cy="292608"/>
          </a:xfrm>
          <a:prstGeom prst="ellipse">
            <a:avLst/>
          </a:prstGeom>
          <a:solidFill>
            <a:srgbClr val="D1FAE5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</a:defRPr>
            </a:pPr>
            <a:r>
              <a:t>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160934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100% DSGVO-konform &amp; Privacy-First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Keine Speicherung sensibler Bewerberdaten in externen Datenbanken – du behältst die volle Kontrolle.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71348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833872" y="2823210"/>
            <a:ext cx="54864" cy="820674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89320" y="2841498"/>
            <a:ext cx="292608" cy="292608"/>
          </a:xfrm>
          <a:prstGeom prst="ellipse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78663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Lokale Speicherung &amp; JSON-Backup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Sichere dein gesamtes Profil als JSON-Datei auf deiner Festplatte und lade es jederzeit wieder.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60720" y="389077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33872" y="4000500"/>
            <a:ext cx="54864" cy="820674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989320" y="4018788"/>
            <a:ext cx="292608" cy="292608"/>
          </a:xfrm>
          <a:prstGeom prst="ellipse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396392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Progressive Web App (PWA)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Nutze FaStep auf Desktop, Tablet oder Smartphone wie eine native App – auch offline.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5068062"/>
            <a:ext cx="5699455" cy="10401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833872" y="5177790"/>
            <a:ext cx="54864" cy="820674"/>
          </a:xfrm>
          <a:prstGeom prst="round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989320" y="5196078"/>
            <a:ext cx="292608" cy="292608"/>
          </a:xfrm>
          <a:prstGeom prst="ellipse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2512" y="5141214"/>
            <a:ext cx="4967935" cy="89382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Aft>
                <a:spcPts val="200"/>
              </a:spcAft>
              <a:defRPr sz="1150" b="1">
                <a:solidFill>
                  <a:srgbClr val="0F172A"/>
                </a:solidFill>
                <a:latin typeface="Segoe UI"/>
              </a:defRPr>
            </a:pPr>
            <a:r>
              <a:t>Moderne .NET 8 &amp; Linux Cloud</a:t>
            </a:r>
          </a:p>
          <a:p>
            <a:pPr>
              <a:defRPr sz="950">
                <a:solidFill>
                  <a:srgbClr val="334155"/>
                </a:solidFill>
                <a:latin typeface="Segoe UI"/>
              </a:defRPr>
            </a:pPr>
            <a:r>
              <a:t>Gehostet auf gehärteter Ubuntu Server-Infrastruktur mit verschlüsselter HTTPS-Übertragung.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14 von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047923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0"/>
            <a:ext cx="3047923" cy="73152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0"/>
            <a:ext cx="3047923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0"/>
            <a:ext cx="3047923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292608"/>
            <a:ext cx="2926080" cy="310896"/>
          </a:xfrm>
          <a:prstGeom prst="roundRect">
            <a:avLst/>
          </a:prstGeom>
          <a:solidFill>
            <a:srgbClr val="FEF3C7"/>
          </a:solidFill>
          <a:ln w="1524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D97706"/>
                </a:solidFill>
                <a:latin typeface="Segoe UI"/>
              </a:defRPr>
            </a:pPr>
            <a:r>
              <a:t>★  FAZIT &amp; START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21792"/>
            <a:ext cx="9601200" cy="548640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2100" b="1">
                <a:solidFill>
                  <a:srgbClr val="0F172A"/>
                </a:solidFill>
                <a:latin typeface="Segoe UI"/>
              </a:defRPr>
            </a:pPr>
            <a:r>
              <a:t>Zusammenfassung: Dein Start mit FaStep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170432"/>
            <a:ext cx="10241280" cy="292608"/>
          </a:xfrm>
          <a:prstGeom prst="rect">
            <a:avLst/>
          </a:prstGeom>
          <a:noFill/>
        </p:spPr>
        <p:txBody>
          <a:bodyPr wrap="square" tIns="0" bIns="0" lIns="0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Segoe UI"/>
              </a:defRPr>
            </a:pPr>
            <a:r>
              <a:t>Starte jetzt deinen nächsten Karriereschritt – einfach, schnell und kostenlos.</a:t>
            </a:r>
          </a:p>
        </p:txBody>
      </p:sp>
      <p:pic>
        <p:nvPicPr>
          <p:cNvPr id="10" name="Picture 9" descr="fastep-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92608"/>
            <a:ext cx="594360" cy="5943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1520" y="1536192"/>
            <a:ext cx="4754880" cy="4572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4480560" cy="431596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760720" y="1536192"/>
            <a:ext cx="5699455" cy="4572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35040" y="1737360"/>
            <a:ext cx="5120640" cy="4114800"/>
          </a:xfrm>
          <a:prstGeom prst="rect">
            <a:avLst/>
          </a:prstGeom>
          <a:noFill/>
        </p:spPr>
        <p:txBody>
          <a:bodyPr wrap="square" tIns="0" lIns="0" rIns="0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F172A"/>
                </a:solidFill>
                <a:latin typeface="Segoe UI"/>
              </a:defRPr>
            </a:pPr>
            <a:r>
              <a:t>Deine Karriere verdient das beste Werkzeug.</a:t>
            </a:r>
          </a:p>
          <a:p>
            <a:pPr>
              <a:spcAft>
                <a:spcPts val="600"/>
              </a:spcAft>
              <a:defRPr sz="1100">
                <a:solidFill>
                  <a:srgbClr val="334155"/>
                </a:solidFill>
                <a:latin typeface="Segoe UI"/>
              </a:defRPr>
            </a:pPr>
            <a:r>
              <a:t>★  Sofort einsatzbereit ohne langwierige Registrierung</a:t>
            </a:r>
          </a:p>
          <a:p>
            <a:pPr>
              <a:spcAft>
                <a:spcPts val="600"/>
              </a:spcAft>
              <a:defRPr sz="1100">
                <a:solidFill>
                  <a:srgbClr val="334155"/>
                </a:solidFill>
                <a:latin typeface="Segoe UI"/>
              </a:defRPr>
            </a:pPr>
            <a:r>
              <a:t>★  Vollständige Bewerbungsmappe in unter 15 Minuten</a:t>
            </a:r>
          </a:p>
          <a:p>
            <a:pPr>
              <a:spcAft>
                <a:spcPts val="600"/>
              </a:spcAft>
              <a:defRPr sz="1100">
                <a:solidFill>
                  <a:srgbClr val="334155"/>
                </a:solidFill>
                <a:latin typeface="Segoe UI"/>
              </a:defRPr>
            </a:pPr>
            <a:r>
              <a:t>★  Keine Abos, keine versteckten Kosten, keine Wasserzeichen</a:t>
            </a:r>
          </a:p>
          <a:p>
            <a:pPr>
              <a:spcAft>
                <a:spcPts val="600"/>
              </a:spcAft>
              <a:defRPr sz="1100">
                <a:solidFill>
                  <a:srgbClr val="334155"/>
                </a:solidFill>
                <a:latin typeface="Segoe UI"/>
              </a:defRPr>
            </a:pPr>
            <a:r>
              <a:t>★  Wissenschaftliches ATS-Matching für Top-Erfolgschancen</a:t>
            </a:r>
          </a:p>
          <a:p>
            <a:pPr>
              <a:spcAft>
                <a:spcPts val="600"/>
              </a:spcAft>
              <a:defRPr sz="1100">
                <a:solidFill>
                  <a:srgbClr val="334155"/>
                </a:solidFill>
                <a:latin typeface="Segoe UI"/>
              </a:defRPr>
            </a:pPr>
            <a:r>
              <a:t>★  DIN 5008 konform mit echter Signatur &amp; Anlagen-Sync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35040" y="4846320"/>
            <a:ext cx="5120640" cy="914400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Segoe UI"/>
              </a:defRPr>
            </a:pPr>
            <a:r>
              <a:t>JETZT KOSTENLOS STARTEN AUF:</a:t>
            </a:r>
          </a:p>
          <a:p>
            <a:pPr algn="ctr">
              <a:defRPr sz="1700" b="1">
                <a:solidFill>
                  <a:srgbClr val="FFFFFF"/>
                </a:solidFill>
                <a:latin typeface="Segoe UI"/>
              </a:defRPr>
            </a:pPr>
            <a:r>
              <a:t>https://fastep.devaluator.de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327648"/>
            <a:ext cx="10728655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Segoe UI"/>
              </a:defRPr>
            </a:pPr>
            <a:r>
              <a:t>FaStep – Die universelle All-in-One KI-Karrieresuite   |   https://fastep.devaluator.de   |   Folie 15 von 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